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notesMasterIdLst>
    <p:notesMasterId r:id="rId12"/>
  </p:notesMasterIdLst>
  <p:sldIdLst>
    <p:sldId id="256" r:id="rId2"/>
    <p:sldId id="258" r:id="rId3"/>
    <p:sldId id="267" r:id="rId4"/>
    <p:sldId id="257" r:id="rId5"/>
    <p:sldId id="259" r:id="rId6"/>
    <p:sldId id="265" r:id="rId7"/>
    <p:sldId id="260" r:id="rId8"/>
    <p:sldId id="261" r:id="rId9"/>
    <p:sldId id="262" r:id="rId10"/>
    <p:sldId id="26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42" autoAdjust="0"/>
  </p:normalViewPr>
  <p:slideViewPr>
    <p:cSldViewPr>
      <p:cViewPr varScale="1">
        <p:scale>
          <a:sx n="57" d="100"/>
          <a:sy n="57" d="100"/>
        </p:scale>
        <p:origin x="154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300A0F-EBDB-4992-9191-9345AFDEBF7D}" type="datetimeFigureOut">
              <a:rPr lang="en-US" smtClean="0"/>
              <a:t>9/2/2020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6C1D02-9FE1-4DB6-96D8-EE9152C901AE}" type="slidenum">
              <a:rPr lang="en-US" smtClean="0"/>
              <a:t>‹#›</a:t>
            </a:fld>
            <a:endParaRPr lang="en-US"/>
          </a:p>
        </p:txBody>
      </p:sp>
    </p:spTree>
    <p:extLst>
      <p:ext uri="{BB962C8B-B14F-4D97-AF65-F5344CB8AC3E}">
        <p14:creationId xmlns:p14="http://schemas.microsoft.com/office/powerpoint/2010/main" val="89635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1</a:t>
            </a:fld>
            <a:endParaRPr lang="en-US"/>
          </a:p>
        </p:txBody>
      </p:sp>
    </p:spTree>
    <p:extLst>
      <p:ext uri="{BB962C8B-B14F-4D97-AF65-F5344CB8AC3E}">
        <p14:creationId xmlns:p14="http://schemas.microsoft.com/office/powerpoint/2010/main" val="1710857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Dengue fever is a mosquito born</a:t>
            </a:r>
            <a:r>
              <a:rPr lang="en-US" baseline="0" dirty="0"/>
              <a:t> viral disease. It is closely associated with the viruses that cause Yellow Fever and </a:t>
            </a:r>
            <a:r>
              <a:rPr lang="en-US" baseline="0" dirty="0" err="1"/>
              <a:t>Zika</a:t>
            </a:r>
            <a:r>
              <a:rPr lang="en-US" baseline="0" dirty="0"/>
              <a:t> Virus. The primary mosquito species that causes Dengue Fever is called the female </a:t>
            </a:r>
            <a:r>
              <a:rPr lang="en-US" baseline="0" dirty="0" err="1"/>
              <a:t>Aedes</a:t>
            </a:r>
            <a:r>
              <a:rPr lang="en-US" baseline="0" dirty="0"/>
              <a:t> </a:t>
            </a:r>
            <a:r>
              <a:rPr lang="en-US" baseline="0" dirty="0" err="1"/>
              <a:t>aegypti</a:t>
            </a:r>
            <a:r>
              <a:rPr lang="en-US" baseline="0" dirty="0"/>
              <a:t> mosquito and it is considered the primary vector of DENV (</a:t>
            </a:r>
            <a:r>
              <a:rPr lang="en-US" baseline="0" dirty="0" err="1"/>
              <a:t>Khetarpal</a:t>
            </a:r>
            <a:r>
              <a:rPr lang="en-US" baseline="0" dirty="0"/>
              <a:t> &amp; </a:t>
            </a:r>
            <a:r>
              <a:rPr lang="en-US" baseline="0" dirty="0" err="1"/>
              <a:t>Khanna</a:t>
            </a:r>
            <a:r>
              <a:rPr lang="en-US" baseline="0" dirty="0"/>
              <a:t> (2016). DENV is the typical scientific name given to the Dengue causing virus. The mosquito that causes this type of virus is majorly found in urban centers, areas around the tropics with local disparities in risk subjective to rainfall, temperature and relative humidity (</a:t>
            </a:r>
            <a:r>
              <a:rPr lang="en-US" baseline="0" dirty="0" err="1"/>
              <a:t>Khetarpal</a:t>
            </a:r>
            <a:r>
              <a:rPr lang="en-US" baseline="0" dirty="0"/>
              <a:t> &amp; </a:t>
            </a:r>
            <a:r>
              <a:rPr lang="en-US" baseline="0" dirty="0" err="1"/>
              <a:t>Khanna</a:t>
            </a:r>
            <a:r>
              <a:rPr lang="en-US" baseline="0" dirty="0"/>
              <a:t>, 2016).  The fever is transmitted when the female </a:t>
            </a:r>
            <a:r>
              <a:rPr lang="en-US" baseline="0" dirty="0" err="1"/>
              <a:t>Aedes</a:t>
            </a:r>
            <a:r>
              <a:rPr lang="en-US" baseline="0" dirty="0"/>
              <a:t> </a:t>
            </a:r>
            <a:r>
              <a:rPr lang="en-US" baseline="0" dirty="0" err="1"/>
              <a:t>aegypti</a:t>
            </a:r>
            <a:r>
              <a:rPr lang="en-US" baseline="0" dirty="0"/>
              <a:t> mosquito bites a person and the proceed to bite another person. Basically, the fever cannot be transmitted from person to person (Xavier-</a:t>
            </a:r>
            <a:r>
              <a:rPr lang="en-US" baseline="0" dirty="0" err="1"/>
              <a:t>Carvalho</a:t>
            </a:r>
            <a:r>
              <a:rPr lang="en-US" baseline="0" dirty="0"/>
              <a:t> et al., 2017).  The fever can be transmitted  to a person four times in a singular person. This means that Dengue’s fever virus has four serotypes. It becomes dangerous and fatal when it affects a person in the four infection phases. </a:t>
            </a:r>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2</a:t>
            </a:fld>
            <a:endParaRPr lang="en-US"/>
          </a:p>
        </p:txBody>
      </p:sp>
    </p:spTree>
    <p:extLst>
      <p:ext uri="{BB962C8B-B14F-4D97-AF65-F5344CB8AC3E}">
        <p14:creationId xmlns:p14="http://schemas.microsoft.com/office/powerpoint/2010/main" val="3418022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risk factors associated with Dengue’s Fever have substantial impacts</a:t>
            </a:r>
            <a:r>
              <a:rPr lang="en-US" baseline="0" dirty="0"/>
              <a:t> in treatment and general life. The disease is associated with regions of rapid urban development. In reports presented by World Health Organization through analysis of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the urban rapid settlement demonstrates humid or moderate thriving environments that accommodates the disease sustainability and spread. Through unchecked waste disposals, cocoons of hybrid grounds are developed. From simply symptoms such as abrupt high fever, severe headaches and pain behind the eyes, Dengue’s Fever could culminate to serious shock that leads to death. These are the risk factors ranging from one serotype stage to another. The progression of the disease can be fatal if it goes unchecked. It may lead damages on the body organs, tissues and even overall body functionality.  It remains mandatory for the health care professionals to divulge correct preventive strategies for the disease like admitted by </a:t>
            </a:r>
            <a:r>
              <a:rPr lang="en-US" baseline="0" dirty="0" err="1"/>
              <a:t>Khetarpal</a:t>
            </a:r>
            <a:r>
              <a:rPr lang="en-US" baseline="0" dirty="0"/>
              <a:t> &amp; </a:t>
            </a:r>
            <a:r>
              <a:rPr lang="en-US" baseline="0" dirty="0" err="1"/>
              <a:t>Khanna</a:t>
            </a:r>
            <a:r>
              <a:rPr lang="en-US" baseline="0" dirty="0"/>
              <a:t> (2016). The vaccine that has already been found to help in curbing the spread of the disease should be rolled out in many parts of the worst hit countries.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3</a:t>
            </a:fld>
            <a:endParaRPr lang="en-US"/>
          </a:p>
        </p:txBody>
      </p:sp>
    </p:spTree>
    <p:extLst>
      <p:ext uri="{BB962C8B-B14F-4D97-AF65-F5344CB8AC3E}">
        <p14:creationId xmlns:p14="http://schemas.microsoft.com/office/powerpoint/2010/main" val="1697763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broader look at the risk factors of the disease emanate from understanding the symptoms to the general age difference are the effects associated with the disease. Underlying previous infections establishes the etiology of the advanced impacts of the virus. Virologists and health care providers depict that the disease is largely associated with symptoms such as abrupt high fever, severe headaches and pain behind the eyes. These are the onset telltales of the disease. In more advanced stages, the symptoms could go up to serious problems. For older people and those whom have been infected in the past, the risk factors can sum up to </a:t>
            </a:r>
            <a:r>
              <a:rPr lang="en-US" sz="1200" baseline="0" dirty="0"/>
              <a:t>Dengue Hemorrhagic Fever</a:t>
            </a:r>
            <a:r>
              <a:rPr lang="en-US" baseline="0" dirty="0"/>
              <a:t>. Dengue Hemorrhagic Fever is a less common complication categorized by very high fever, damage to lymph and blood vessels as told by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The mild symptoms are likened to the younger children and those who are infected for the first time. More severe and fatalistic stages affect the older people whose immune systems are slightly weaker and those who have been infected by the disease before. It can also lead to widening of the liver and failure in functionality of the circulatory system.</a:t>
            </a:r>
          </a:p>
          <a:p>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4</a:t>
            </a:fld>
            <a:endParaRPr lang="en-US"/>
          </a:p>
        </p:txBody>
      </p:sp>
    </p:spTree>
    <p:extLst>
      <p:ext uri="{BB962C8B-B14F-4D97-AF65-F5344CB8AC3E}">
        <p14:creationId xmlns:p14="http://schemas.microsoft.com/office/powerpoint/2010/main" val="1341200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Dengue’s</a:t>
            </a:r>
            <a:r>
              <a:rPr lang="en-US" baseline="0" dirty="0"/>
              <a:t> Fever only progresses to advanced stages when there is a previous infection of the same disease. This is a concept that doctors and virologists have described as the etiological predisposition of serotype phases of the disease (</a:t>
            </a:r>
            <a:r>
              <a:rPr lang="en-US" baseline="0" dirty="0" err="1"/>
              <a:t>Fritzell</a:t>
            </a:r>
            <a:r>
              <a:rPr lang="en-US" baseline="0" dirty="0"/>
              <a:t> et al., 2016). The disease also progresses in people whose immune systems are failing due to other underlying illnesses. As discussed by </a:t>
            </a:r>
            <a:r>
              <a:rPr lang="en-US" baseline="0" dirty="0" err="1"/>
              <a:t>Khetarpal</a:t>
            </a:r>
            <a:r>
              <a:rPr lang="en-US" baseline="0" dirty="0"/>
              <a:t> &amp; </a:t>
            </a:r>
            <a:r>
              <a:rPr lang="en-US" baseline="0" dirty="0" err="1"/>
              <a:t>Khanna</a:t>
            </a:r>
            <a:r>
              <a:rPr lang="en-US" baseline="0" dirty="0"/>
              <a:t> (2016), the flu-like infections, pneumonia and other virus related diseases can </a:t>
            </a:r>
            <a:r>
              <a:rPr lang="en-US" baseline="0" dirty="0" err="1"/>
              <a:t>kickstart</a:t>
            </a:r>
            <a:r>
              <a:rPr lang="en-US" baseline="0" dirty="0"/>
              <a:t> the infection of the Dengue’s Fever to critical stages. The reason specifically behind such conclusions is based on the fact that these diseases embody similar symptoms and responses that can be used to diagnose Dengue fever. The worse case scenario is when the symptoms progress to massive bleeding and shock. The shock is called Dengue Shock Syndrome and it can lead to death.   </a:t>
            </a:r>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5</a:t>
            </a:fld>
            <a:endParaRPr lang="en-US"/>
          </a:p>
        </p:txBody>
      </p:sp>
    </p:spTree>
    <p:extLst>
      <p:ext uri="{BB962C8B-B14F-4D97-AF65-F5344CB8AC3E}">
        <p14:creationId xmlns:p14="http://schemas.microsoft.com/office/powerpoint/2010/main" val="2444424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Areas</a:t>
            </a:r>
            <a:r>
              <a:rPr lang="en-US" b="0" baseline="0" dirty="0"/>
              <a:t> such as lungs and the general respiratory organs can be affected by the disease if it goes undetermined in the early stages. A patient who has entered the critical stage is discussed to have had the infection for about three to seven days after he or she had been bitten (</a:t>
            </a:r>
            <a:r>
              <a:rPr lang="en-US" b="0" baseline="0" dirty="0" err="1"/>
              <a:t>Fritzell</a:t>
            </a:r>
            <a:r>
              <a:rPr lang="en-US" b="0" baseline="0" dirty="0"/>
              <a:t> et al., 2016). At this stage Dengue Fever has an effective fatal impediment. It may then lead to leak in plasma, fluid accretion, breathing distress, unadorned bleeding and consequent organ impairment as shown by Xavier-</a:t>
            </a:r>
            <a:r>
              <a:rPr lang="en-US" b="0" baseline="0" dirty="0" err="1"/>
              <a:t>Carvalho</a:t>
            </a:r>
            <a:r>
              <a:rPr lang="en-US" b="0" baseline="0" dirty="0"/>
              <a:t> et al. (2017). Equally, the most eminent or physical symptoms displayed will be severe abdominal pain, tenacious vomiting and </a:t>
            </a:r>
            <a:r>
              <a:rPr lang="en-US" baseline="0" dirty="0"/>
              <a:t>faster breathing. It is advisable to seek immediate medical or professional intervention at this point. </a:t>
            </a:r>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6</a:t>
            </a:fld>
            <a:endParaRPr lang="en-US"/>
          </a:p>
        </p:txBody>
      </p:sp>
    </p:spTree>
    <p:extLst>
      <p:ext uri="{BB962C8B-B14F-4D97-AF65-F5344CB8AC3E}">
        <p14:creationId xmlns:p14="http://schemas.microsoft.com/office/powerpoint/2010/main" val="147761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Medical research indicates that there is no precise treatment for dengue</a:t>
            </a:r>
            <a:r>
              <a:rPr lang="en-US" baseline="0" dirty="0"/>
              <a:t> or </a:t>
            </a:r>
            <a:r>
              <a:rPr lang="en-US" dirty="0"/>
              <a:t>severe dengue. What has been</a:t>
            </a:r>
            <a:r>
              <a:rPr lang="en-US" baseline="0" dirty="0"/>
              <a:t> </a:t>
            </a:r>
            <a:r>
              <a:rPr lang="en-US" dirty="0"/>
              <a:t>in practice are</a:t>
            </a:r>
            <a:r>
              <a:rPr lang="en-US" baseline="0" dirty="0"/>
              <a:t> </a:t>
            </a:r>
            <a:r>
              <a:rPr lang="en-US" dirty="0"/>
              <a:t>management procedures that have lessened the spread or</a:t>
            </a:r>
            <a:r>
              <a:rPr lang="en-US" baseline="0" dirty="0"/>
              <a:t> can prevent the progress of the disease. For the mild cases of Dengue Fever, it is illustrated that repressive drugs or painkillers such as acetaminophen or paracetamol can suppress the effects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The disease can also be meted upon when the use of the vaccine is sufficiently rolled out in most affected countries in Asia and Latin America. The first dengue vaccine to be created and licensed in 2015 is called </a:t>
            </a:r>
            <a:r>
              <a:rPr lang="en-US" baseline="0" dirty="0" err="1"/>
              <a:t>Dengvaxia</a:t>
            </a:r>
            <a:r>
              <a:rPr lang="en-US" baseline="0" dirty="0"/>
              <a:t>®, CYD-TDV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The vaccine has only been rolled out through regulatory authorities in less thirty countries where it has been tried. This is a sign that the war of defeating Dengue’s Fever is yet far from the finish line. Furthermore, the vaccine has had severe effects on those who have been diagnosed with the disease for the first time.</a:t>
            </a:r>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7</a:t>
            </a:fld>
            <a:endParaRPr lang="en-US"/>
          </a:p>
        </p:txBody>
      </p:sp>
    </p:spTree>
    <p:extLst>
      <p:ext uri="{BB962C8B-B14F-4D97-AF65-F5344CB8AC3E}">
        <p14:creationId xmlns:p14="http://schemas.microsoft.com/office/powerpoint/2010/main" val="2842204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adequately curb the spread of Dengue</a:t>
            </a:r>
            <a:r>
              <a:rPr lang="en-US" baseline="0" dirty="0"/>
              <a:t> Fever, it is advised that people who live in mostly mosquito infested areas should assimilate frequent check ups for early detection of disease progression. This will help to eliminate symptoms and doubts associated with severe dengue. Also, World Health Organization is working with countries in order to provide easy access to proper medical care and this should be encouraged by specific states in health care provision. Together these measures could lower the spread of the disease to less than five percent in likely affected areas (</a:t>
            </a:r>
            <a:r>
              <a:rPr lang="en-US" baseline="0" dirty="0" err="1"/>
              <a:t>Fritzell</a:t>
            </a:r>
            <a:r>
              <a:rPr lang="en-US" baseline="0" dirty="0"/>
              <a:t> et al., 2016). Governments should take the forefront in providing effective vector control measures that prevents and controls the disease. Health experts also advise that the nations that need to use the vaccine should conduct pre-vaccination screening as the recommended strategy </a:t>
            </a:r>
            <a:r>
              <a:rPr lang="en-US" baseline="0" dirty="0" err="1"/>
              <a:t>Khetarpal</a:t>
            </a:r>
            <a:r>
              <a:rPr lang="en-US" baseline="0" dirty="0"/>
              <a:t> &amp; </a:t>
            </a:r>
            <a:r>
              <a:rPr lang="en-US" baseline="0" dirty="0" err="1"/>
              <a:t>Khanna</a:t>
            </a:r>
            <a:r>
              <a:rPr lang="en-US" baseline="0" dirty="0"/>
              <a:t> (2016).</a:t>
            </a:r>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8</a:t>
            </a:fld>
            <a:endParaRPr lang="en-US"/>
          </a:p>
        </p:txBody>
      </p:sp>
    </p:spTree>
    <p:extLst>
      <p:ext uri="{BB962C8B-B14F-4D97-AF65-F5344CB8AC3E}">
        <p14:creationId xmlns:p14="http://schemas.microsoft.com/office/powerpoint/2010/main" val="3674170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Dengue’s Fever thrives</a:t>
            </a:r>
            <a:r>
              <a:rPr lang="en-US" baseline="0" dirty="0"/>
              <a:t> on uncontrolled urban settlement that gives rise to increased poor waste disposal. This practice breeds the grounds for female </a:t>
            </a:r>
            <a:r>
              <a:rPr lang="en-US" baseline="0" dirty="0" err="1"/>
              <a:t>Aedes</a:t>
            </a:r>
            <a:r>
              <a:rPr lang="en-US" baseline="0" dirty="0"/>
              <a:t> </a:t>
            </a:r>
            <a:r>
              <a:rPr lang="en-US" baseline="0" dirty="0" err="1"/>
              <a:t>aegypti</a:t>
            </a:r>
            <a:r>
              <a:rPr lang="en-US" baseline="0" dirty="0"/>
              <a:t> mosquito which causes Dengue’s Fever. It is appropriate to include better and hygienic living conditions so as not to continue the spread of the disease. Risk factors such as breathing difficulties can alternate to even dire risks based on the degree of infection. Early and easy access to health care services or facilities is the most practical approach that can aid curbing the spread of the risk factor to more adverse conditions such as Dengue Hemorrhagic Fever among other serious defects. It is advisable to practice more advanced methods of living that such as emptying drainage systems and cans that provide inhabiting grounds for the mosquitos. This method is more advantageous and beneficial based on the facts that the vaccine </a:t>
            </a:r>
            <a:r>
              <a:rPr lang="en-US" baseline="0" dirty="0" err="1"/>
              <a:t>Dengvaxia</a:t>
            </a:r>
            <a:r>
              <a:rPr lang="en-US" baseline="0" dirty="0"/>
              <a:t>®, CYD-TDV is not yet fully certified to rule out acquisition of the disease.   </a:t>
            </a:r>
          </a:p>
          <a:p>
            <a:endParaRPr lang="en-US" dirty="0"/>
          </a:p>
        </p:txBody>
      </p:sp>
      <p:sp>
        <p:nvSpPr>
          <p:cNvPr id="4" name="Slide Number Placeholder 3"/>
          <p:cNvSpPr>
            <a:spLocks noGrp="1"/>
          </p:cNvSpPr>
          <p:nvPr>
            <p:ph type="sldNum" sz="quarter" idx="10"/>
          </p:nvPr>
        </p:nvSpPr>
        <p:spPr/>
        <p:txBody>
          <a:bodyPr/>
          <a:lstStyle/>
          <a:p>
            <a:fld id="{576C1D02-9FE1-4DB6-96D8-EE9152C901AE}" type="slidenum">
              <a:rPr lang="en-US" smtClean="0"/>
              <a:t>9</a:t>
            </a:fld>
            <a:endParaRPr lang="en-US"/>
          </a:p>
        </p:txBody>
      </p:sp>
    </p:spTree>
    <p:extLst>
      <p:ext uri="{BB962C8B-B14F-4D97-AF65-F5344CB8AC3E}">
        <p14:creationId xmlns:p14="http://schemas.microsoft.com/office/powerpoint/2010/main" val="885077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53E9F8-4877-417E-824C-50A8EBE5436D}"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70063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53E9F8-4877-417E-824C-50A8EBE5436D}"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561748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53E9F8-4877-417E-824C-50A8EBE5436D}"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3865403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53E9F8-4877-417E-824C-50A8EBE5436D}"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3482736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53E9F8-4877-417E-824C-50A8EBE5436D}" type="datetimeFigureOut">
              <a:rPr lang="en-US" smtClean="0"/>
              <a:t>9/2/2020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976524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53E9F8-4877-417E-824C-50A8EBE5436D}" type="datetimeFigureOut">
              <a:rPr lang="en-US" smtClean="0"/>
              <a:t>9/2/2020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3607033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53E9F8-4877-417E-824C-50A8EBE5436D}" type="datetimeFigureOut">
              <a:rPr lang="en-US" smtClean="0"/>
              <a:t>9/2/2020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279471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53E9F8-4877-417E-824C-50A8EBE5436D}"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202531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53E9F8-4877-417E-824C-50A8EBE5436D}"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2797480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53E9F8-4877-417E-824C-50A8EBE5436D}"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724456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53E9F8-4877-417E-824C-50A8EBE5436D}"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AC63707-7F9E-4D76-8645-2343748D3881}"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7106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A53E9F8-4877-417E-824C-50A8EBE5436D}"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2288466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A53E9F8-4877-417E-824C-50A8EBE5436D}"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AC63707-7F9E-4D76-8645-2343748D3881}"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24736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A53E9F8-4877-417E-824C-50A8EBE5436D}"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3240576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53E9F8-4877-417E-824C-50A8EBE5436D}"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3739712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53E9F8-4877-417E-824C-50A8EBE5436D}"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AC63707-7F9E-4D76-8645-2343748D3881}" type="slidenum">
              <a:rPr lang="en-US" smtClean="0"/>
              <a:t>‹#›</a:t>
            </a:fld>
            <a:endParaRPr lang="en-US"/>
          </a:p>
        </p:txBody>
      </p:sp>
    </p:spTree>
    <p:extLst>
      <p:ext uri="{BB962C8B-B14F-4D97-AF65-F5344CB8AC3E}">
        <p14:creationId xmlns:p14="http://schemas.microsoft.com/office/powerpoint/2010/main" val="221820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A53E9F8-4877-417E-824C-50A8EBE5436D}" type="datetimeFigureOut">
              <a:rPr lang="en-US" smtClean="0"/>
              <a:t>9/2/2020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5AC63707-7F9E-4D76-8645-2343748D3881}" type="slidenum">
              <a:rPr lang="en-US" smtClean="0"/>
              <a:t>‹#›</a:t>
            </a:fld>
            <a:endParaRPr lang="en-US"/>
          </a:p>
        </p:txBody>
      </p:sp>
    </p:spTree>
    <p:extLst>
      <p:ext uri="{BB962C8B-B14F-4D97-AF65-F5344CB8AC3E}">
        <p14:creationId xmlns:p14="http://schemas.microsoft.com/office/powerpoint/2010/main" val="288107472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914401"/>
            <a:ext cx="7095067" cy="1219199"/>
          </a:xfrm>
        </p:spPr>
        <p:txBody>
          <a:bodyPr>
            <a:normAutofit/>
          </a:bodyPr>
          <a:lstStyle/>
          <a:p>
            <a:pPr algn="ctr"/>
            <a:r>
              <a:rPr lang="en-US" sz="4800" b="1" cap="none" dirty="0">
                <a:solidFill>
                  <a:srgbClr val="002060"/>
                </a:solidFill>
                <a:cs typeface="Calibri" panose="020F0502020204030204" pitchFamily="34" charset="0"/>
              </a:rPr>
              <a:t>Dengue Fever</a:t>
            </a:r>
          </a:p>
        </p:txBody>
      </p:sp>
      <p:sp>
        <p:nvSpPr>
          <p:cNvPr id="3" name="Subtitle 2"/>
          <p:cNvSpPr>
            <a:spLocks noGrp="1"/>
          </p:cNvSpPr>
          <p:nvPr>
            <p:ph type="subTitle" idx="1"/>
          </p:nvPr>
        </p:nvSpPr>
        <p:spPr>
          <a:xfrm>
            <a:off x="1447800" y="2667000"/>
            <a:ext cx="6324600" cy="2286000"/>
          </a:xfrm>
        </p:spPr>
        <p:txBody>
          <a:bodyPr>
            <a:normAutofit/>
          </a:bodyPr>
          <a:lstStyle/>
          <a:p>
            <a:pPr algn="ctr"/>
            <a:r>
              <a:rPr lang="en-US" sz="3200" dirty="0">
                <a:solidFill>
                  <a:srgbClr val="002060"/>
                </a:solidFill>
              </a:rPr>
              <a:t>Course Name</a:t>
            </a:r>
          </a:p>
          <a:p>
            <a:pPr algn="ctr"/>
            <a:r>
              <a:rPr lang="en-US" sz="3200" dirty="0">
                <a:solidFill>
                  <a:srgbClr val="002060"/>
                </a:solidFill>
              </a:rPr>
              <a:t>Professor’s Name</a:t>
            </a:r>
          </a:p>
          <a:p>
            <a:pPr algn="ctr"/>
            <a:r>
              <a:rPr lang="en-US" sz="3200" dirty="0">
                <a:solidFill>
                  <a:srgbClr val="002060"/>
                </a:solidFill>
              </a:rPr>
              <a:t>Student’s Name</a:t>
            </a:r>
          </a:p>
        </p:txBody>
      </p:sp>
    </p:spTree>
    <p:extLst>
      <p:ext uri="{BB962C8B-B14F-4D97-AF65-F5344CB8AC3E}">
        <p14:creationId xmlns:p14="http://schemas.microsoft.com/office/powerpoint/2010/main" val="1522364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899890"/>
          </a:xfrm>
        </p:spPr>
        <p:txBody>
          <a:bodyPr/>
          <a:lstStyle/>
          <a:p>
            <a:pPr algn="ctr"/>
            <a:r>
              <a:rPr lang="en-US" dirty="0"/>
              <a:t>Introduction</a:t>
            </a:r>
          </a:p>
        </p:txBody>
      </p:sp>
      <p:sp>
        <p:nvSpPr>
          <p:cNvPr id="3" name="Content Placeholder 2"/>
          <p:cNvSpPr>
            <a:spLocks noGrp="1"/>
          </p:cNvSpPr>
          <p:nvPr>
            <p:ph idx="1"/>
          </p:nvPr>
        </p:nvSpPr>
        <p:spPr>
          <a:xfrm>
            <a:off x="1942415" y="1676400"/>
            <a:ext cx="6591985" cy="4234822"/>
          </a:xfrm>
        </p:spPr>
        <p:txBody>
          <a:bodyPr>
            <a:normAutofit/>
          </a:bodyPr>
          <a:lstStyle/>
          <a:p>
            <a:r>
              <a:rPr lang="en-US" dirty="0"/>
              <a:t>Dengue fever is a mosquito born viral disease</a:t>
            </a:r>
          </a:p>
          <a:p>
            <a:endParaRPr lang="en-US" dirty="0"/>
          </a:p>
          <a:p>
            <a:r>
              <a:rPr lang="en-US" dirty="0"/>
              <a:t>Dengue Fever is caused by the female </a:t>
            </a:r>
            <a:r>
              <a:rPr lang="en-US" dirty="0" err="1"/>
              <a:t>Aedes</a:t>
            </a:r>
            <a:r>
              <a:rPr lang="en-US" dirty="0"/>
              <a:t> </a:t>
            </a:r>
            <a:r>
              <a:rPr lang="en-US" dirty="0" err="1"/>
              <a:t>aegypti</a:t>
            </a:r>
            <a:r>
              <a:rPr lang="en-US" dirty="0"/>
              <a:t> mosquito </a:t>
            </a:r>
          </a:p>
          <a:p>
            <a:endParaRPr lang="en-US" dirty="0"/>
          </a:p>
          <a:p>
            <a:r>
              <a:rPr lang="en-US" dirty="0"/>
              <a:t>Dengue’s fever virus is called DENV</a:t>
            </a:r>
          </a:p>
          <a:p>
            <a:endParaRPr lang="en-US" dirty="0"/>
          </a:p>
          <a:p>
            <a:r>
              <a:rPr lang="en-US" dirty="0"/>
              <a:t>Dengue fever cannot be transmitted from person to person but from bites of infectious mosquitos</a:t>
            </a:r>
          </a:p>
        </p:txBody>
      </p:sp>
    </p:spTree>
    <p:extLst>
      <p:ext uri="{BB962C8B-B14F-4D97-AF65-F5344CB8AC3E}">
        <p14:creationId xmlns:p14="http://schemas.microsoft.com/office/powerpoint/2010/main" val="1008758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Understanding Dengue’s Fever</a:t>
            </a:r>
          </a:p>
        </p:txBody>
      </p:sp>
      <p:sp>
        <p:nvSpPr>
          <p:cNvPr id="3" name="Content Placeholder 2"/>
          <p:cNvSpPr>
            <a:spLocks noGrp="1"/>
          </p:cNvSpPr>
          <p:nvPr>
            <p:ph idx="1"/>
          </p:nvPr>
        </p:nvSpPr>
        <p:spPr/>
        <p:txBody>
          <a:bodyPr/>
          <a:lstStyle/>
          <a:p>
            <a:pPr>
              <a:buFont typeface="Wingdings" pitchFamily="2" charset="2"/>
              <a:buChar char="§"/>
            </a:pPr>
            <a:r>
              <a:rPr lang="en-US" dirty="0"/>
              <a:t>Dengue Fever risk factors and etiology</a:t>
            </a:r>
          </a:p>
          <a:p>
            <a:pPr>
              <a:buFont typeface="Wingdings" pitchFamily="2" charset="2"/>
              <a:buChar char="§"/>
            </a:pPr>
            <a:endParaRPr lang="en-US" dirty="0"/>
          </a:p>
          <a:p>
            <a:pPr>
              <a:buFont typeface="Wingdings" pitchFamily="2" charset="2"/>
              <a:buChar char="§"/>
            </a:pPr>
            <a:r>
              <a:rPr lang="en-US" dirty="0"/>
              <a:t>Progression of the disease from initial infection to defection of tissues organs and system functionality</a:t>
            </a:r>
          </a:p>
          <a:p>
            <a:pPr>
              <a:buFont typeface="Wingdings" pitchFamily="2" charset="2"/>
              <a:buChar char="§"/>
            </a:pPr>
            <a:endParaRPr lang="en-US" dirty="0"/>
          </a:p>
          <a:p>
            <a:pPr>
              <a:buFont typeface="Wingdings" pitchFamily="2" charset="2"/>
              <a:buChar char="§"/>
            </a:pPr>
            <a:r>
              <a:rPr lang="en-US" dirty="0"/>
              <a:t>Health care provision on the implications of the disease’s treatment </a:t>
            </a:r>
          </a:p>
          <a:p>
            <a:endParaRPr lang="en-US" dirty="0"/>
          </a:p>
          <a:p>
            <a:endParaRPr lang="en-US" dirty="0"/>
          </a:p>
        </p:txBody>
      </p:sp>
    </p:spTree>
    <p:extLst>
      <p:ext uri="{BB962C8B-B14F-4D97-AF65-F5344CB8AC3E}">
        <p14:creationId xmlns:p14="http://schemas.microsoft.com/office/powerpoint/2010/main" val="523881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747490"/>
          </a:xfrm>
        </p:spPr>
        <p:txBody>
          <a:bodyPr/>
          <a:lstStyle/>
          <a:p>
            <a:pPr algn="ctr"/>
            <a:r>
              <a:rPr lang="en-US" dirty="0"/>
              <a:t>Risk Factors and Etiology</a:t>
            </a:r>
          </a:p>
        </p:txBody>
      </p:sp>
      <p:sp>
        <p:nvSpPr>
          <p:cNvPr id="3" name="Content Placeholder 2"/>
          <p:cNvSpPr>
            <a:spLocks noGrp="1"/>
          </p:cNvSpPr>
          <p:nvPr>
            <p:ph idx="1"/>
          </p:nvPr>
        </p:nvSpPr>
        <p:spPr>
          <a:xfrm>
            <a:off x="1942415" y="1676400"/>
            <a:ext cx="6591985" cy="4234822"/>
          </a:xfrm>
        </p:spPr>
        <p:txBody>
          <a:bodyPr>
            <a:normAutofit/>
          </a:bodyPr>
          <a:lstStyle/>
          <a:p>
            <a:pPr>
              <a:buFont typeface="Wingdings" panose="05000000000000000000" pitchFamily="2" charset="2"/>
              <a:buChar char="q"/>
            </a:pPr>
            <a:r>
              <a:rPr lang="en-US" dirty="0"/>
              <a:t>Understanding the symptoms and general ages are effects associated with the disease.</a:t>
            </a:r>
          </a:p>
          <a:p>
            <a:pPr>
              <a:buFont typeface="Wingdings" panose="05000000000000000000" pitchFamily="2" charset="2"/>
              <a:buChar char="q"/>
            </a:pPr>
            <a:endParaRPr lang="en-US" dirty="0"/>
          </a:p>
          <a:p>
            <a:pPr>
              <a:buFont typeface="Wingdings" panose="05000000000000000000" pitchFamily="2" charset="2"/>
              <a:buChar char="q"/>
            </a:pPr>
            <a:r>
              <a:rPr lang="en-US" dirty="0"/>
              <a:t>Abrupt high fever, severe headaches and pain behind the eyes are among the mild risks associated with disease.</a:t>
            </a:r>
          </a:p>
          <a:p>
            <a:pPr>
              <a:buFont typeface="Wingdings" panose="05000000000000000000" pitchFamily="2" charset="2"/>
              <a:buChar char="q"/>
            </a:pPr>
            <a:endParaRPr lang="en-US" dirty="0"/>
          </a:p>
          <a:p>
            <a:pPr>
              <a:buFont typeface="Wingdings" panose="05000000000000000000" pitchFamily="2" charset="2"/>
              <a:buChar char="q"/>
            </a:pPr>
            <a:r>
              <a:rPr lang="en-US" dirty="0"/>
              <a:t>Dengue Hemorrhagic Fever is a more advanced risk factor associated with the fever. </a:t>
            </a:r>
          </a:p>
          <a:p>
            <a:pPr>
              <a:buFont typeface="Wingdings" panose="05000000000000000000" pitchFamily="2" charset="2"/>
              <a:buChar char="q"/>
            </a:pPr>
            <a:endParaRPr lang="en-US" dirty="0"/>
          </a:p>
          <a:p>
            <a:pPr>
              <a:buFont typeface="Wingdings" panose="05000000000000000000" pitchFamily="2" charset="2"/>
              <a:buChar char="q"/>
            </a:pPr>
            <a:r>
              <a:rPr lang="en-US" dirty="0"/>
              <a:t>Dengue Hemorrhagic Fever is accompanied by very high fever, damage to lymph and blood vessels </a:t>
            </a:r>
          </a:p>
        </p:txBody>
      </p:sp>
    </p:spTree>
    <p:extLst>
      <p:ext uri="{BB962C8B-B14F-4D97-AF65-F5344CB8AC3E}">
        <p14:creationId xmlns:p14="http://schemas.microsoft.com/office/powerpoint/2010/main" val="941814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899890"/>
          </a:xfrm>
        </p:spPr>
        <p:txBody>
          <a:bodyPr>
            <a:normAutofit/>
          </a:bodyPr>
          <a:lstStyle/>
          <a:p>
            <a:pPr algn="ctr"/>
            <a:r>
              <a:rPr lang="en-US" dirty="0"/>
              <a:t>Progression from Initial Injury</a:t>
            </a:r>
          </a:p>
        </p:txBody>
      </p:sp>
      <p:sp>
        <p:nvSpPr>
          <p:cNvPr id="3" name="Content Placeholder 2"/>
          <p:cNvSpPr>
            <a:spLocks noGrp="1"/>
          </p:cNvSpPr>
          <p:nvPr>
            <p:ph idx="1"/>
          </p:nvPr>
        </p:nvSpPr>
        <p:spPr>
          <a:xfrm>
            <a:off x="1942415" y="1752600"/>
            <a:ext cx="6591985" cy="4158622"/>
          </a:xfrm>
        </p:spPr>
        <p:txBody>
          <a:bodyPr>
            <a:normAutofit/>
          </a:bodyPr>
          <a:lstStyle/>
          <a:p>
            <a:pPr>
              <a:buFont typeface="Wingdings" panose="05000000000000000000" pitchFamily="2" charset="2"/>
              <a:buChar char="§"/>
            </a:pPr>
            <a:r>
              <a:rPr lang="en-US" dirty="0"/>
              <a:t>Dengue’s Fever only progresses to advanced stages when there is a previous infection</a:t>
            </a:r>
          </a:p>
          <a:p>
            <a:pPr>
              <a:buFont typeface="Wingdings" panose="05000000000000000000" pitchFamily="2" charset="2"/>
              <a:buChar char="§"/>
            </a:pPr>
            <a:endParaRPr lang="en-US" dirty="0"/>
          </a:p>
          <a:p>
            <a:pPr>
              <a:buFont typeface="Wingdings" panose="05000000000000000000" pitchFamily="2" charset="2"/>
              <a:buChar char="§"/>
            </a:pPr>
            <a:r>
              <a:rPr lang="en-US" dirty="0"/>
              <a:t>It affects people whose immune systems are failing due to other underlying illnesses</a:t>
            </a:r>
          </a:p>
          <a:p>
            <a:pPr>
              <a:buFont typeface="Wingdings" panose="05000000000000000000" pitchFamily="2" charset="2"/>
              <a:buChar char="§"/>
            </a:pPr>
            <a:endParaRPr lang="en-US" dirty="0"/>
          </a:p>
          <a:p>
            <a:pPr>
              <a:buFont typeface="Wingdings" panose="05000000000000000000" pitchFamily="2" charset="2"/>
              <a:buChar char="§"/>
            </a:pPr>
            <a:r>
              <a:rPr lang="en-US" dirty="0"/>
              <a:t>If the symptoms progress, they can lead to massive bleeding and shock</a:t>
            </a:r>
          </a:p>
          <a:p>
            <a:pPr>
              <a:buFont typeface="Wingdings" panose="05000000000000000000" pitchFamily="2" charset="2"/>
              <a:buChar char="§"/>
            </a:pPr>
            <a:endParaRPr lang="en-US" dirty="0"/>
          </a:p>
          <a:p>
            <a:pPr>
              <a:buFont typeface="Wingdings" panose="05000000000000000000" pitchFamily="2" charset="2"/>
              <a:buChar char="§"/>
            </a:pPr>
            <a:r>
              <a:rPr lang="en-US" dirty="0"/>
              <a:t>The shock is called Dengue Shock Syndrome </a:t>
            </a:r>
          </a:p>
        </p:txBody>
      </p:sp>
    </p:spTree>
    <p:extLst>
      <p:ext uri="{BB962C8B-B14F-4D97-AF65-F5344CB8AC3E}">
        <p14:creationId xmlns:p14="http://schemas.microsoft.com/office/powerpoint/2010/main" val="224275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Continued … Progression from Initial Injury</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a:t>Lungs and the general respiratory organs can be affected by the disease </a:t>
            </a:r>
          </a:p>
          <a:p>
            <a:pPr>
              <a:buFont typeface="Wingdings" panose="05000000000000000000" pitchFamily="2" charset="2"/>
              <a:buChar char="§"/>
            </a:pPr>
            <a:endParaRPr lang="en-US" dirty="0"/>
          </a:p>
          <a:p>
            <a:pPr>
              <a:buFont typeface="Wingdings" panose="05000000000000000000" pitchFamily="2" charset="2"/>
              <a:buChar char="§"/>
            </a:pPr>
            <a:r>
              <a:rPr lang="en-US" dirty="0"/>
              <a:t>It may lead to fluid accumulation, breathing distress, severe bleeding and organ impairment</a:t>
            </a:r>
          </a:p>
          <a:p>
            <a:pPr>
              <a:buFont typeface="Wingdings" panose="05000000000000000000" pitchFamily="2" charset="2"/>
              <a:buChar char="§"/>
            </a:pPr>
            <a:endParaRPr lang="en-US" dirty="0"/>
          </a:p>
          <a:p>
            <a:pPr>
              <a:buFont typeface="Wingdings" panose="05000000000000000000" pitchFamily="2" charset="2"/>
              <a:buChar char="§"/>
            </a:pPr>
            <a:r>
              <a:rPr lang="en-US" dirty="0"/>
              <a:t>At this stage most physical symptoms displayed will be severe abdominal pain, tenacious vomiting and faster breathing</a:t>
            </a:r>
          </a:p>
          <a:p>
            <a:endParaRPr lang="en-US" dirty="0"/>
          </a:p>
        </p:txBody>
      </p:sp>
    </p:spTree>
    <p:extLst>
      <p:ext uri="{BB962C8B-B14F-4D97-AF65-F5344CB8AC3E}">
        <p14:creationId xmlns:p14="http://schemas.microsoft.com/office/powerpoint/2010/main" val="5602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Health Care Implication For Prevention</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dirty="0"/>
              <a:t>For the mild cases of Dengue Fever, painkillers like acetaminophen or paracetamol can suppress the effects </a:t>
            </a:r>
          </a:p>
          <a:p>
            <a:pPr>
              <a:buFont typeface="Wingdings" panose="05000000000000000000" pitchFamily="2" charset="2"/>
              <a:buChar char="v"/>
            </a:pPr>
            <a:endParaRPr lang="en-US" dirty="0"/>
          </a:p>
          <a:p>
            <a:pPr>
              <a:buFont typeface="Wingdings" panose="05000000000000000000" pitchFamily="2" charset="2"/>
              <a:buChar char="v"/>
            </a:pPr>
            <a:r>
              <a:rPr lang="en-US" dirty="0"/>
              <a:t>The use of </a:t>
            </a:r>
            <a:r>
              <a:rPr lang="en-US" dirty="0" err="1"/>
              <a:t>Dengvaxia</a:t>
            </a:r>
            <a:r>
              <a:rPr lang="en-US" dirty="0"/>
              <a:t>®, CYD-TDV, vaccine when it is sufficiently rolled out in most affected countries can prevent spread</a:t>
            </a:r>
          </a:p>
          <a:p>
            <a:pPr>
              <a:buFont typeface="Wingdings" panose="05000000000000000000" pitchFamily="2" charset="2"/>
              <a:buChar char="v"/>
            </a:pPr>
            <a:endParaRPr lang="en-US" dirty="0"/>
          </a:p>
          <a:p>
            <a:pPr>
              <a:buFont typeface="Wingdings" panose="05000000000000000000" pitchFamily="2" charset="2"/>
              <a:buChar char="v"/>
            </a:pPr>
            <a:r>
              <a:rPr lang="en-US" dirty="0"/>
              <a:t>However, the vaccine has had severe effects on those who have been diagnosed for the first time with disease </a:t>
            </a:r>
          </a:p>
        </p:txBody>
      </p:sp>
    </p:spTree>
    <p:extLst>
      <p:ext uri="{BB962C8B-B14F-4D97-AF65-F5344CB8AC3E}">
        <p14:creationId xmlns:p14="http://schemas.microsoft.com/office/powerpoint/2010/main" val="3143138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Continued … Health Care Implication For Prevention</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Inhabitants of most affected areas should assimilate frequent check ups for early detection </a:t>
            </a:r>
          </a:p>
          <a:p>
            <a:pPr>
              <a:buFont typeface="Wingdings" panose="05000000000000000000" pitchFamily="2" charset="2"/>
              <a:buChar char="v"/>
            </a:pPr>
            <a:endParaRPr lang="en-US" dirty="0"/>
          </a:p>
          <a:p>
            <a:pPr>
              <a:buFont typeface="Wingdings" panose="05000000000000000000" pitchFamily="2" charset="2"/>
              <a:buChar char="v"/>
            </a:pPr>
            <a:r>
              <a:rPr lang="en-US" dirty="0"/>
              <a:t>Countries ought to provide easy access to proper medical care</a:t>
            </a:r>
          </a:p>
          <a:p>
            <a:pPr>
              <a:buFont typeface="Wingdings" panose="05000000000000000000" pitchFamily="2" charset="2"/>
              <a:buChar char="v"/>
            </a:pPr>
            <a:endParaRPr lang="en-US" dirty="0"/>
          </a:p>
          <a:p>
            <a:pPr>
              <a:buFont typeface="Wingdings" panose="05000000000000000000" pitchFamily="2" charset="2"/>
              <a:buChar char="v"/>
            </a:pPr>
            <a:r>
              <a:rPr lang="en-US" dirty="0"/>
              <a:t>Pre-vaccination screening is the recommended strategy. </a:t>
            </a:r>
          </a:p>
          <a:p>
            <a:endParaRPr lang="en-US" dirty="0"/>
          </a:p>
        </p:txBody>
      </p:sp>
    </p:spTree>
    <p:extLst>
      <p:ext uri="{BB962C8B-B14F-4D97-AF65-F5344CB8AC3E}">
        <p14:creationId xmlns:p14="http://schemas.microsoft.com/office/powerpoint/2010/main" val="2644104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Conclusion/Summary of the Presentation</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Dengue’s Fever thrives on uncontrolled urban settlement that gives rise to increased poor waste disposal</a:t>
            </a:r>
          </a:p>
          <a:p>
            <a:pPr>
              <a:buFont typeface="Wingdings" panose="05000000000000000000" pitchFamily="2" charset="2"/>
              <a:buChar char="§"/>
            </a:pPr>
            <a:endParaRPr lang="en-US" dirty="0"/>
          </a:p>
          <a:p>
            <a:pPr>
              <a:buFont typeface="Wingdings" panose="05000000000000000000" pitchFamily="2" charset="2"/>
              <a:buChar char="§"/>
            </a:pPr>
            <a:r>
              <a:rPr lang="en-US" dirty="0"/>
              <a:t>Include better and hygienic living conditions so as not to continue the spread of the disease</a:t>
            </a:r>
          </a:p>
          <a:p>
            <a:pPr>
              <a:buFont typeface="Wingdings" panose="05000000000000000000" pitchFamily="2" charset="2"/>
              <a:buChar char="§"/>
            </a:pPr>
            <a:endParaRPr lang="en-US" dirty="0"/>
          </a:p>
          <a:p>
            <a:pPr>
              <a:buFont typeface="Wingdings" panose="05000000000000000000" pitchFamily="2" charset="2"/>
              <a:buChar char="§"/>
            </a:pPr>
            <a:r>
              <a:rPr lang="en-US" dirty="0"/>
              <a:t>Early and easy access to health care services is the most practical approach that can aid in curbing the spread the disease.</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1130462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518890"/>
          </a:xfrm>
        </p:spPr>
        <p:txBody>
          <a:bodyPr>
            <a:normAutofit fontScale="90000"/>
          </a:bodyPr>
          <a:lstStyle/>
          <a:p>
            <a:pPr algn="ctr"/>
            <a:r>
              <a:rPr lang="en-US" dirty="0"/>
              <a:t>References</a:t>
            </a:r>
          </a:p>
        </p:txBody>
      </p:sp>
      <p:sp>
        <p:nvSpPr>
          <p:cNvPr id="3" name="Content Placeholder 2"/>
          <p:cNvSpPr>
            <a:spLocks noGrp="1"/>
          </p:cNvSpPr>
          <p:nvPr>
            <p:ph idx="1"/>
          </p:nvPr>
        </p:nvSpPr>
        <p:spPr>
          <a:xfrm>
            <a:off x="1295400" y="1295401"/>
            <a:ext cx="7467600" cy="5257800"/>
          </a:xfrm>
        </p:spPr>
        <p:txBody>
          <a:bodyPr>
            <a:noAutofit/>
          </a:bodyPr>
          <a:lstStyle/>
          <a:p>
            <a:pPr marL="0" marR="0" indent="0">
              <a:lnSpc>
                <a:spcPct val="115000"/>
              </a:lnSpc>
              <a:spcBef>
                <a:spcPts val="0"/>
              </a:spcBef>
              <a:spcAft>
                <a:spcPts val="1000"/>
              </a:spcAft>
              <a:buNone/>
            </a:pPr>
            <a:r>
              <a:rPr lang="en-US" dirty="0" err="1">
                <a:solidFill>
                  <a:srgbClr val="222222"/>
                </a:solidFill>
                <a:latin typeface="+mj-lt"/>
                <a:cs typeface="Calibri" pitchFamily="34" charset="0"/>
              </a:rPr>
              <a:t>Fritzell</a:t>
            </a:r>
            <a:r>
              <a:rPr lang="en-US" dirty="0">
                <a:solidFill>
                  <a:srgbClr val="222222"/>
                </a:solidFill>
                <a:latin typeface="+mj-lt"/>
                <a:cs typeface="Calibri" pitchFamily="34" charset="0"/>
              </a:rPr>
              <a:t>, C., </a:t>
            </a:r>
            <a:r>
              <a:rPr lang="en-US" dirty="0" err="1">
                <a:solidFill>
                  <a:srgbClr val="222222"/>
                </a:solidFill>
                <a:latin typeface="+mj-lt"/>
                <a:cs typeface="Calibri" pitchFamily="34" charset="0"/>
              </a:rPr>
              <a:t>Raude</a:t>
            </a:r>
            <a:r>
              <a:rPr lang="en-US" dirty="0">
                <a:solidFill>
                  <a:srgbClr val="222222"/>
                </a:solidFill>
                <a:latin typeface="+mj-lt"/>
                <a:cs typeface="Calibri" pitchFamily="34" charset="0"/>
              </a:rPr>
              <a:t>, J., </a:t>
            </a:r>
            <a:r>
              <a:rPr lang="en-US" dirty="0" err="1">
                <a:solidFill>
                  <a:srgbClr val="222222"/>
                </a:solidFill>
                <a:latin typeface="+mj-lt"/>
                <a:cs typeface="Calibri" pitchFamily="34" charset="0"/>
              </a:rPr>
              <a:t>Adde</a:t>
            </a:r>
            <a:r>
              <a:rPr lang="en-US" dirty="0">
                <a:solidFill>
                  <a:srgbClr val="222222"/>
                </a:solidFill>
                <a:latin typeface="+mj-lt"/>
                <a:cs typeface="Calibri" pitchFamily="34" charset="0"/>
              </a:rPr>
              <a:t>, A., </a:t>
            </a:r>
            <a:r>
              <a:rPr lang="en-US" dirty="0" err="1">
                <a:solidFill>
                  <a:srgbClr val="222222"/>
                </a:solidFill>
                <a:latin typeface="+mj-lt"/>
                <a:cs typeface="Calibri" pitchFamily="34" charset="0"/>
              </a:rPr>
              <a:t>Dusfour</a:t>
            </a:r>
            <a:r>
              <a:rPr lang="en-US" dirty="0">
                <a:solidFill>
                  <a:srgbClr val="222222"/>
                </a:solidFill>
                <a:latin typeface="+mj-lt"/>
                <a:cs typeface="Calibri" pitchFamily="34" charset="0"/>
              </a:rPr>
              <a:t>, I., </a:t>
            </a:r>
            <a:r>
              <a:rPr lang="en-US" dirty="0" err="1">
                <a:solidFill>
                  <a:srgbClr val="222222"/>
                </a:solidFill>
                <a:latin typeface="+mj-lt"/>
                <a:cs typeface="Calibri" pitchFamily="34" charset="0"/>
              </a:rPr>
              <a:t>Quenel</a:t>
            </a:r>
            <a:r>
              <a:rPr lang="en-US" dirty="0">
                <a:solidFill>
                  <a:srgbClr val="222222"/>
                </a:solidFill>
                <a:latin typeface="+mj-lt"/>
                <a:cs typeface="Calibri" pitchFamily="34" charset="0"/>
              </a:rPr>
              <a:t>, P., &amp; </a:t>
            </a:r>
            <a:r>
              <a:rPr lang="en-US" dirty="0" err="1">
                <a:solidFill>
                  <a:srgbClr val="222222"/>
                </a:solidFill>
                <a:latin typeface="+mj-lt"/>
                <a:cs typeface="Calibri" pitchFamily="34" charset="0"/>
              </a:rPr>
              <a:t>Flamand</a:t>
            </a:r>
            <a:r>
              <a:rPr lang="en-US" dirty="0">
                <a:solidFill>
                  <a:srgbClr val="222222"/>
                </a:solidFill>
                <a:latin typeface="+mj-lt"/>
                <a:cs typeface="Calibri" pitchFamily="34" charset="0"/>
              </a:rPr>
              <a:t>, C. (2016). Knowledge, attitude and practices of vector-borne disease prevention during the emergence of a new arbovirus: implications for the control of chikungunya virus in French Guiana. </a:t>
            </a:r>
            <a:r>
              <a:rPr lang="en-US" i="1" dirty="0" err="1">
                <a:solidFill>
                  <a:srgbClr val="222222"/>
                </a:solidFill>
                <a:latin typeface="+mj-lt"/>
                <a:cs typeface="Calibri" pitchFamily="34" charset="0"/>
              </a:rPr>
              <a:t>PLoS</a:t>
            </a:r>
            <a:r>
              <a:rPr lang="en-US" i="1" dirty="0">
                <a:solidFill>
                  <a:srgbClr val="222222"/>
                </a:solidFill>
                <a:latin typeface="+mj-lt"/>
                <a:cs typeface="Calibri" pitchFamily="34" charset="0"/>
              </a:rPr>
              <a:t> Neglected Tropical Diseases</a:t>
            </a:r>
            <a:r>
              <a:rPr lang="en-US" dirty="0">
                <a:solidFill>
                  <a:srgbClr val="222222"/>
                </a:solidFill>
                <a:latin typeface="+mj-lt"/>
                <a:cs typeface="Calibri" pitchFamily="34" charset="0"/>
              </a:rPr>
              <a:t>, </a:t>
            </a:r>
            <a:r>
              <a:rPr lang="en-US" i="1" dirty="0">
                <a:solidFill>
                  <a:srgbClr val="222222"/>
                </a:solidFill>
                <a:latin typeface="+mj-lt"/>
                <a:cs typeface="Calibri" pitchFamily="34" charset="0"/>
              </a:rPr>
              <a:t>10</a:t>
            </a:r>
            <a:r>
              <a:rPr lang="en-US" dirty="0">
                <a:solidFill>
                  <a:srgbClr val="222222"/>
                </a:solidFill>
                <a:latin typeface="+mj-lt"/>
                <a:cs typeface="Calibri" pitchFamily="34" charset="0"/>
              </a:rPr>
              <a:t>(11), e0005081.</a:t>
            </a:r>
          </a:p>
          <a:p>
            <a:pPr marL="0" marR="0" indent="0">
              <a:lnSpc>
                <a:spcPct val="115000"/>
              </a:lnSpc>
              <a:spcBef>
                <a:spcPts val="0"/>
              </a:spcBef>
              <a:spcAft>
                <a:spcPts val="1000"/>
              </a:spcAft>
              <a:buNone/>
            </a:pPr>
            <a:r>
              <a:rPr lang="en-US" dirty="0" err="1">
                <a:solidFill>
                  <a:srgbClr val="222222"/>
                </a:solidFill>
                <a:effectLst/>
                <a:latin typeface="+mj-lt"/>
                <a:ea typeface="Calibri"/>
                <a:cs typeface="Calibri" pitchFamily="34" charset="0"/>
              </a:rPr>
              <a:t>Jajarmi</a:t>
            </a:r>
            <a:r>
              <a:rPr lang="en-US" dirty="0">
                <a:solidFill>
                  <a:srgbClr val="222222"/>
                </a:solidFill>
                <a:effectLst/>
                <a:latin typeface="+mj-lt"/>
                <a:ea typeface="Calibri"/>
                <a:cs typeface="Calibri" pitchFamily="34" charset="0"/>
              </a:rPr>
              <a:t>, A., Arshad, S., &amp; </a:t>
            </a:r>
            <a:r>
              <a:rPr lang="en-US" dirty="0" err="1">
                <a:solidFill>
                  <a:srgbClr val="222222"/>
                </a:solidFill>
                <a:effectLst/>
                <a:latin typeface="+mj-lt"/>
                <a:ea typeface="Calibri"/>
                <a:cs typeface="Calibri" pitchFamily="34" charset="0"/>
              </a:rPr>
              <a:t>Baleanu</a:t>
            </a:r>
            <a:r>
              <a:rPr lang="en-US" dirty="0">
                <a:solidFill>
                  <a:srgbClr val="222222"/>
                </a:solidFill>
                <a:effectLst/>
                <a:latin typeface="+mj-lt"/>
                <a:ea typeface="Calibri"/>
                <a:cs typeface="Calibri" pitchFamily="34" charset="0"/>
              </a:rPr>
              <a:t>, D. (2019). A new fractional modelling and control strategy for the outbreak of dengue fever. </a:t>
            </a:r>
            <a:r>
              <a:rPr lang="en-US" i="1" dirty="0" err="1">
                <a:latin typeface="+mj-lt"/>
                <a:ea typeface="Calibri"/>
                <a:cs typeface="Calibri" pitchFamily="34" charset="0"/>
              </a:rPr>
              <a:t>Physica</a:t>
            </a:r>
            <a:r>
              <a:rPr lang="en-US" i="1" dirty="0">
                <a:latin typeface="+mj-lt"/>
                <a:ea typeface="Calibri"/>
                <a:cs typeface="Calibri" pitchFamily="34" charset="0"/>
              </a:rPr>
              <a:t> A: Statistical Mechanics and its Applications</a:t>
            </a:r>
            <a:r>
              <a:rPr lang="en-US" dirty="0">
                <a:latin typeface="+mj-lt"/>
                <a:ea typeface="Calibri"/>
                <a:cs typeface="Calibri" pitchFamily="34" charset="0"/>
              </a:rPr>
              <a:t>, </a:t>
            </a:r>
            <a:r>
              <a:rPr lang="en-US" i="1" dirty="0">
                <a:latin typeface="+mj-lt"/>
                <a:ea typeface="Calibri"/>
                <a:cs typeface="Calibri" pitchFamily="34" charset="0"/>
              </a:rPr>
              <a:t>535</a:t>
            </a:r>
            <a:r>
              <a:rPr lang="en-US" dirty="0">
                <a:latin typeface="+mj-lt"/>
                <a:ea typeface="Calibri"/>
                <a:cs typeface="Calibri" pitchFamily="34" charset="0"/>
              </a:rPr>
              <a:t>, 122524.</a:t>
            </a:r>
          </a:p>
          <a:p>
            <a:pPr marL="0" marR="0" indent="0">
              <a:lnSpc>
                <a:spcPct val="115000"/>
              </a:lnSpc>
              <a:spcBef>
                <a:spcPts val="0"/>
              </a:spcBef>
              <a:spcAft>
                <a:spcPts val="1000"/>
              </a:spcAft>
              <a:buNone/>
            </a:pPr>
            <a:r>
              <a:rPr lang="en-US" dirty="0" err="1">
                <a:solidFill>
                  <a:srgbClr val="222222"/>
                </a:solidFill>
                <a:effectLst/>
                <a:latin typeface="+mj-lt"/>
                <a:ea typeface="Calibri"/>
                <a:cs typeface="Calibri" pitchFamily="34" charset="0"/>
              </a:rPr>
              <a:t>Khetarpal</a:t>
            </a:r>
            <a:r>
              <a:rPr lang="en-US" dirty="0">
                <a:solidFill>
                  <a:srgbClr val="222222"/>
                </a:solidFill>
                <a:effectLst/>
                <a:latin typeface="+mj-lt"/>
                <a:ea typeface="Calibri"/>
                <a:cs typeface="Calibri" pitchFamily="34" charset="0"/>
              </a:rPr>
              <a:t>, N., &amp; Khanna, I. (2016). Dengue fever: causes, complications, and vaccine strategies. </a:t>
            </a:r>
            <a:r>
              <a:rPr lang="en-US" i="1" dirty="0">
                <a:latin typeface="+mj-lt"/>
                <a:ea typeface="Calibri"/>
                <a:cs typeface="Calibri" pitchFamily="34" charset="0"/>
              </a:rPr>
              <a:t>Journal of immunology research</a:t>
            </a:r>
            <a:r>
              <a:rPr lang="en-US" dirty="0">
                <a:latin typeface="+mj-lt"/>
                <a:ea typeface="Calibri"/>
                <a:cs typeface="Calibri" pitchFamily="34" charset="0"/>
              </a:rPr>
              <a:t>, </a:t>
            </a:r>
            <a:r>
              <a:rPr lang="en-US" i="1" dirty="0">
                <a:latin typeface="+mj-lt"/>
                <a:ea typeface="Calibri"/>
                <a:cs typeface="Calibri" pitchFamily="34" charset="0"/>
              </a:rPr>
              <a:t>2016</a:t>
            </a:r>
            <a:r>
              <a:rPr lang="en-US" dirty="0">
                <a:latin typeface="+mj-lt"/>
                <a:ea typeface="Calibri"/>
                <a:cs typeface="Calibri" pitchFamily="34" charset="0"/>
              </a:rPr>
              <a:t>.</a:t>
            </a:r>
          </a:p>
          <a:p>
            <a:pPr marL="0" marR="0" lvl="0" indent="0" algn="l" defTabSz="457200" rtl="0" eaLnBrk="1" fontAlgn="auto" latinLnBrk="0" hangingPunct="1">
              <a:lnSpc>
                <a:spcPct val="115000"/>
              </a:lnSpc>
              <a:spcBef>
                <a:spcPts val="0"/>
              </a:spcBef>
              <a:spcAft>
                <a:spcPts val="1000"/>
              </a:spcAft>
              <a:buClr>
                <a:srgbClr val="353535"/>
              </a:buClr>
              <a:buSzTx/>
              <a:buFont typeface="Wingdings 3" charset="2"/>
              <a:buNone/>
              <a:tabLst/>
              <a:defRPr/>
            </a:pPr>
            <a:r>
              <a:rPr kumimoji="0" lang="en-US" b="0" i="0" u="none" strike="noStrike" kern="1200" cap="none" spc="0" normalizeH="0" baseline="0" noProof="0" dirty="0">
                <a:ln>
                  <a:noFill/>
                </a:ln>
                <a:solidFill>
                  <a:srgbClr val="222222"/>
                </a:solidFill>
                <a:effectLst/>
                <a:uLnTx/>
                <a:uFillTx/>
                <a:latin typeface="+mj-lt"/>
                <a:ea typeface="Calibri"/>
                <a:cs typeface="Calibri" panose="020F0502020204030204" pitchFamily="34" charset="0"/>
              </a:rPr>
              <a:t>Xavier-Carvalho, C., Cardoso, C. C., de Souza </a:t>
            </a:r>
            <a:r>
              <a:rPr kumimoji="0" lang="en-US" b="0" i="0" u="none" strike="noStrike" kern="1200" cap="none" spc="0" normalizeH="0" baseline="0" noProof="0" dirty="0" err="1">
                <a:ln>
                  <a:noFill/>
                </a:ln>
                <a:solidFill>
                  <a:srgbClr val="222222"/>
                </a:solidFill>
                <a:effectLst/>
                <a:uLnTx/>
                <a:uFillTx/>
                <a:latin typeface="+mj-lt"/>
                <a:ea typeface="Calibri"/>
                <a:cs typeface="Calibri" panose="020F0502020204030204" pitchFamily="34" charset="0"/>
              </a:rPr>
              <a:t>Kehdy</a:t>
            </a:r>
            <a:r>
              <a:rPr kumimoji="0" lang="en-US" b="0" i="0" u="none" strike="noStrike" kern="1200" cap="none" spc="0" normalizeH="0" baseline="0" noProof="0" dirty="0">
                <a:ln>
                  <a:noFill/>
                </a:ln>
                <a:solidFill>
                  <a:srgbClr val="222222"/>
                </a:solidFill>
                <a:effectLst/>
                <a:uLnTx/>
                <a:uFillTx/>
                <a:latin typeface="+mj-lt"/>
                <a:ea typeface="Calibri"/>
                <a:cs typeface="Calibri" panose="020F0502020204030204" pitchFamily="34" charset="0"/>
              </a:rPr>
              <a:t>, F., Pacheco, A. G., &amp; </a:t>
            </a:r>
            <a:r>
              <a:rPr kumimoji="0" lang="en-US" b="0" i="0" u="none" strike="noStrike" kern="1200" cap="none" spc="0" normalizeH="0" baseline="0" noProof="0" dirty="0" err="1">
                <a:ln>
                  <a:noFill/>
                </a:ln>
                <a:solidFill>
                  <a:srgbClr val="222222"/>
                </a:solidFill>
                <a:effectLst/>
                <a:uLnTx/>
                <a:uFillTx/>
                <a:latin typeface="+mj-lt"/>
                <a:ea typeface="Calibri"/>
                <a:cs typeface="Calibri" panose="020F0502020204030204" pitchFamily="34" charset="0"/>
              </a:rPr>
              <a:t>Moraes</a:t>
            </a:r>
            <a:r>
              <a:rPr kumimoji="0" lang="en-US" b="0" i="0" u="none" strike="noStrike" kern="1200" cap="none" spc="0" normalizeH="0" baseline="0" noProof="0" dirty="0">
                <a:ln>
                  <a:noFill/>
                </a:ln>
                <a:solidFill>
                  <a:srgbClr val="222222"/>
                </a:solidFill>
                <a:effectLst/>
                <a:uLnTx/>
                <a:uFillTx/>
                <a:latin typeface="+mj-lt"/>
                <a:ea typeface="Calibri"/>
                <a:cs typeface="Calibri" panose="020F0502020204030204" pitchFamily="34" charset="0"/>
              </a:rPr>
              <a:t>, M. O. (2017). Host genetics and dengue fever. </a:t>
            </a:r>
            <a:r>
              <a:rPr kumimoji="0" lang="en-US" b="0" i="1" u="none" strike="noStrike" kern="1200" cap="none" spc="0" normalizeH="0" baseline="0" noProof="0" dirty="0">
                <a:ln>
                  <a:noFill/>
                </a:ln>
                <a:solidFill>
                  <a:prstClr val="black">
                    <a:lumMod val="75000"/>
                    <a:lumOff val="25000"/>
                  </a:prstClr>
                </a:solidFill>
                <a:effectLst/>
                <a:uLnTx/>
                <a:uFillTx/>
                <a:latin typeface="+mj-lt"/>
                <a:ea typeface="Calibri"/>
                <a:cs typeface="Calibri" panose="020F0502020204030204" pitchFamily="34" charset="0"/>
              </a:rPr>
              <a:t>Infection, Genetics and Evolution</a:t>
            </a:r>
            <a:r>
              <a:rPr kumimoji="0" lang="en-US" b="0" i="0" u="none" strike="noStrike" kern="1200" cap="none" spc="0" normalizeH="0" baseline="0" noProof="0" dirty="0">
                <a:ln>
                  <a:noFill/>
                </a:ln>
                <a:solidFill>
                  <a:prstClr val="black">
                    <a:lumMod val="75000"/>
                    <a:lumOff val="25000"/>
                  </a:prstClr>
                </a:solidFill>
                <a:effectLst/>
                <a:uLnTx/>
                <a:uFillTx/>
                <a:latin typeface="+mj-lt"/>
                <a:ea typeface="Calibri"/>
                <a:cs typeface="Calibri" panose="020F0502020204030204" pitchFamily="34" charset="0"/>
              </a:rPr>
              <a:t>, </a:t>
            </a:r>
            <a:r>
              <a:rPr kumimoji="0" lang="en-US" b="0" i="1" u="none" strike="noStrike" kern="1200" cap="none" spc="0" normalizeH="0" baseline="0" noProof="0" dirty="0">
                <a:ln>
                  <a:noFill/>
                </a:ln>
                <a:solidFill>
                  <a:prstClr val="black">
                    <a:lumMod val="75000"/>
                    <a:lumOff val="25000"/>
                  </a:prstClr>
                </a:solidFill>
                <a:effectLst/>
                <a:uLnTx/>
                <a:uFillTx/>
                <a:latin typeface="+mj-lt"/>
                <a:ea typeface="Calibri"/>
                <a:cs typeface="Calibri" panose="020F0502020204030204" pitchFamily="34" charset="0"/>
              </a:rPr>
              <a:t>56</a:t>
            </a:r>
            <a:r>
              <a:rPr kumimoji="0" lang="en-US" b="0" i="0" u="none" strike="noStrike" kern="1200" cap="none" spc="0" normalizeH="0" baseline="0" noProof="0" dirty="0">
                <a:ln>
                  <a:noFill/>
                </a:ln>
                <a:solidFill>
                  <a:prstClr val="black">
                    <a:lumMod val="75000"/>
                    <a:lumOff val="25000"/>
                  </a:prstClr>
                </a:solidFill>
                <a:effectLst/>
                <a:uLnTx/>
                <a:uFillTx/>
                <a:latin typeface="+mj-lt"/>
                <a:ea typeface="Calibri"/>
                <a:cs typeface="Calibri" panose="020F0502020204030204" pitchFamily="34" charset="0"/>
              </a:rPr>
              <a:t>, 99-110.</a:t>
            </a:r>
            <a:endParaRPr lang="en-US" dirty="0">
              <a:latin typeface="+mj-lt"/>
              <a:cs typeface="Calibri" pitchFamily="34" charset="0"/>
            </a:endParaRPr>
          </a:p>
        </p:txBody>
      </p:sp>
    </p:spTree>
    <p:extLst>
      <p:ext uri="{BB962C8B-B14F-4D97-AF65-F5344CB8AC3E}">
        <p14:creationId xmlns:p14="http://schemas.microsoft.com/office/powerpoint/2010/main" val="143122520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266</TotalTime>
  <Words>1995</Words>
  <Application>Microsoft Office PowerPoint</Application>
  <PresentationFormat>On-screen Show (4:3)</PresentationFormat>
  <Paragraphs>81</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Wingdings</vt:lpstr>
      <vt:lpstr>Wingdings 3</vt:lpstr>
      <vt:lpstr>Wisp</vt:lpstr>
      <vt:lpstr>Dengue Fever</vt:lpstr>
      <vt:lpstr>Introduction</vt:lpstr>
      <vt:lpstr>Understanding Dengue’s Fever</vt:lpstr>
      <vt:lpstr>Risk Factors and Etiology</vt:lpstr>
      <vt:lpstr>Progression from Initial Injury</vt:lpstr>
      <vt:lpstr>Continued … Progression from Initial Injury</vt:lpstr>
      <vt:lpstr>Health Care Implication For Prevention</vt:lpstr>
      <vt:lpstr>Continued … Health Care Implication For Prevention</vt:lpstr>
      <vt:lpstr>Conclusion/Summary of the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Student’s Name  Course Name  Professor  Dengue’s Fever</dc:title>
  <dc:creator>dafine</dc:creator>
  <cp:lastModifiedBy>Antony Ouma</cp:lastModifiedBy>
  <cp:revision>39</cp:revision>
  <dcterms:created xsi:type="dcterms:W3CDTF">2020-09-02T07:35:52Z</dcterms:created>
  <dcterms:modified xsi:type="dcterms:W3CDTF">2020-09-02T15:21:45Z</dcterms:modified>
</cp:coreProperties>
</file>